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2" r:id="rId3"/>
    <p:sldId id="257" r:id="rId4"/>
    <p:sldId id="261" r:id="rId5"/>
    <p:sldId id="262" r:id="rId6"/>
    <p:sldId id="258" r:id="rId7"/>
    <p:sldId id="259" r:id="rId8"/>
    <p:sldId id="260" r:id="rId9"/>
    <p:sldId id="263" r:id="rId10"/>
    <p:sldId id="279" r:id="rId11"/>
    <p:sldId id="277" r:id="rId12"/>
    <p:sldId id="278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6" r:id="rId22"/>
    <p:sldId id="275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BAD2-641F-4D5A-9039-BE9728EAB002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34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BAD2-641F-4D5A-9039-BE9728EAB002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27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BAD2-641F-4D5A-9039-BE9728EAB002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426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(Images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559010" y="2214564"/>
            <a:ext cx="989134" cy="806672"/>
            <a:chOff x="3368824" y="2214564"/>
            <a:chExt cx="1071562" cy="806672"/>
          </a:xfrm>
        </p:grpSpPr>
        <p:sp>
          <p:nvSpPr>
            <p:cNvPr id="21" name="Rounded Rectangle 20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2" name="Freeform 21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4" name="Freeform 23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3CB6C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775" y="3645030"/>
            <a:ext cx="8467238" cy="1491209"/>
          </a:xfrm>
        </p:spPr>
        <p:txBody>
          <a:bodyPr wrap="none" lIns="0" tIns="0" rIns="0" bIns="0" anchor="t" anchorCtr="0"/>
          <a:lstStyle>
            <a:lvl1pPr>
              <a:defRPr sz="3600" b="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0000" y="5456898"/>
            <a:ext cx="8466012" cy="564395"/>
          </a:xfrm>
        </p:spPr>
        <p:txBody>
          <a:bodyPr wrap="none" lIns="0" tIns="0" rIns="0" bIns="0" anchor="b" anchorCtr="0"/>
          <a:lstStyle>
            <a:lvl1pPr marL="0" indent="0">
              <a:buFont typeface="Wingdings" pitchFamily="2" charset="2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17" name="Rectangle 16"/>
          <p:cNvSpPr/>
          <p:nvPr/>
        </p:nvSpPr>
        <p:spPr bwMode="auto">
          <a:xfrm>
            <a:off x="2" y="3189797"/>
            <a:ext cx="8785712" cy="383629"/>
          </a:xfrm>
          <a:prstGeom prst="rect">
            <a:avLst/>
          </a:prstGeom>
          <a:solidFill>
            <a:srgbClr val="3CB6CE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1692" y="3083246"/>
            <a:ext cx="8792308" cy="108000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1694" y="3189792"/>
            <a:ext cx="8431823" cy="72000"/>
          </a:xfrm>
          <a:prstGeom prst="rect">
            <a:avLst/>
          </a:prstGeom>
          <a:solidFill>
            <a:srgbClr val="3095A5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27281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8783518" y="3190880"/>
            <a:ext cx="360485" cy="72279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30" name="Picture 29" descr="rb5323_AnnualReport09-10.jpg"/>
          <p:cNvPicPr>
            <a:picLocks noChangeAspect="1"/>
          </p:cNvPicPr>
          <p:nvPr/>
        </p:nvPicPr>
        <p:blipFill>
          <a:blip r:embed="rId2" cstate="print"/>
          <a:srcRect t="28846"/>
          <a:stretch>
            <a:fillRect/>
          </a:stretch>
        </p:blipFill>
        <p:spPr>
          <a:xfrm>
            <a:off x="351692" y="2538418"/>
            <a:ext cx="2017108" cy="1034603"/>
          </a:xfrm>
          <a:prstGeom prst="rect">
            <a:avLst/>
          </a:prstGeom>
        </p:spPr>
      </p:pic>
      <p:pic>
        <p:nvPicPr>
          <p:cNvPr id="27" name="Picture 26" descr="blue overlay_left.pn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695" y="3192310"/>
            <a:ext cx="2017642" cy="3888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29616" b="5417"/>
          <a:stretch>
            <a:fillRect/>
          </a:stretch>
        </p:blipFill>
        <p:spPr bwMode="auto">
          <a:xfrm>
            <a:off x="4788026" y="1700808"/>
            <a:ext cx="399766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30" descr="blue_overlay_right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03" y="3190880"/>
            <a:ext cx="4006505" cy="390235"/>
          </a:xfrm>
          <a:prstGeom prst="rect">
            <a:avLst/>
          </a:prstGeom>
        </p:spPr>
      </p:pic>
      <p:pic>
        <p:nvPicPr>
          <p:cNvPr id="26" name="il_fi" descr="http://engage.barnet.gov.uk/os-custom-logos/barnet-logo.png-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57815" y="6237312"/>
            <a:ext cx="1768196" cy="52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091" y="6389621"/>
            <a:ext cx="1153157" cy="26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0588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0000" tIns="46800" rIns="90000" bIns="46800"/>
          <a:lstStyle>
            <a:lvl1pPr>
              <a:lnSpc>
                <a:spcPct val="100000"/>
              </a:lnSpc>
              <a:defRPr/>
            </a:lvl1pPr>
            <a:lvl2pPr marL="542925" indent="-180975">
              <a:lnSpc>
                <a:spcPct val="100000"/>
              </a:lnSpc>
              <a:buFont typeface="Wingdings" charset="2"/>
              <a:buChar char="§"/>
              <a:defRPr sz="1600">
                <a:solidFill>
                  <a:schemeClr val="tx1"/>
                </a:solidFill>
              </a:defRPr>
            </a:lvl2pPr>
            <a:lvl3pPr marL="895350" indent="-180975">
              <a:lnSpc>
                <a:spcPct val="100000"/>
              </a:lnSpc>
              <a:buFont typeface="Wingdings" charset="2"/>
              <a:buChar char="§"/>
              <a:defRPr sz="1400"/>
            </a:lvl3pPr>
            <a:lvl4pPr marL="1257300" indent="-180975">
              <a:lnSpc>
                <a:spcPct val="100000"/>
              </a:lnSpc>
              <a:buFont typeface="Wingdings" charset="2"/>
              <a:buChar char="§"/>
              <a:defRPr sz="1200"/>
            </a:lvl4pPr>
            <a:lvl5pPr marL="1619250" indent="-180975">
              <a:lnSpc>
                <a:spcPct val="100000"/>
              </a:lnSpc>
              <a:buFont typeface="Wingdings" pitchFamily="2" charset="2"/>
              <a:buChar char="§"/>
              <a:defRPr sz="11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27281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-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4" y="1268761"/>
            <a:ext cx="8474320" cy="4562475"/>
          </a:xfrm>
        </p:spPr>
        <p:txBody>
          <a:bodyPr lIns="90000" tIns="46800" rIns="90000" bIns="46800"/>
          <a:lstStyle>
            <a:lvl1pPr>
              <a:lnSpc>
                <a:spcPct val="100000"/>
              </a:lnSpc>
              <a:defRPr/>
            </a:lvl1pPr>
            <a:lvl2pPr marL="542925" indent="-180975">
              <a:lnSpc>
                <a:spcPct val="100000"/>
              </a:lnSpc>
              <a:buFont typeface="Wingdings" charset="2"/>
              <a:buChar char="§"/>
              <a:defRPr sz="1600">
                <a:solidFill>
                  <a:schemeClr val="tx1"/>
                </a:solidFill>
              </a:defRPr>
            </a:lvl2pPr>
            <a:lvl3pPr marL="895350" indent="-180975">
              <a:lnSpc>
                <a:spcPct val="100000"/>
              </a:lnSpc>
              <a:buFont typeface="Wingdings" charset="2"/>
              <a:buChar char="§"/>
              <a:defRPr sz="1400"/>
            </a:lvl3pPr>
            <a:lvl4pPr marL="1257300" indent="-180975">
              <a:lnSpc>
                <a:spcPct val="100000"/>
              </a:lnSpc>
              <a:buFont typeface="Wingdings" charset="2"/>
              <a:buChar char="§"/>
              <a:defRPr sz="1200"/>
            </a:lvl4pPr>
            <a:lvl5pPr marL="1619250" indent="-180975">
              <a:lnSpc>
                <a:spcPct val="100000"/>
              </a:lnSpc>
              <a:buFont typeface="Wingdings" pitchFamily="2" charset="2"/>
              <a:buChar char="§"/>
              <a:defRPr sz="11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27281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Images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559010" y="2214564"/>
            <a:ext cx="989134" cy="806672"/>
            <a:chOff x="3368824" y="2214564"/>
            <a:chExt cx="1071562" cy="806672"/>
          </a:xfrm>
        </p:grpSpPr>
        <p:sp>
          <p:nvSpPr>
            <p:cNvPr id="21" name="Rounded Rectangle 20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2" name="Freeform 21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4" name="Freeform 23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3CB6C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775" y="3645028"/>
            <a:ext cx="8467238" cy="1491209"/>
          </a:xfrm>
        </p:spPr>
        <p:txBody>
          <a:bodyPr wrap="none" lIns="0" tIns="0" rIns="0" bIns="0" anchor="t" anchorCtr="0"/>
          <a:lstStyle>
            <a:lvl1pPr>
              <a:defRPr sz="3600" b="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0000" y="5456896"/>
            <a:ext cx="8466012" cy="564395"/>
          </a:xfrm>
        </p:spPr>
        <p:txBody>
          <a:bodyPr wrap="none" lIns="0" tIns="0" rIns="0" bIns="0" anchor="b" anchorCtr="0"/>
          <a:lstStyle>
            <a:lvl1pPr marL="0" indent="0">
              <a:buFont typeface="Wingdings" pitchFamily="2" charset="2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17" name="Rectangle 16"/>
          <p:cNvSpPr/>
          <p:nvPr/>
        </p:nvSpPr>
        <p:spPr bwMode="auto">
          <a:xfrm>
            <a:off x="2" y="3189795"/>
            <a:ext cx="8785712" cy="383629"/>
          </a:xfrm>
          <a:prstGeom prst="rect">
            <a:avLst/>
          </a:prstGeom>
          <a:solidFill>
            <a:srgbClr val="3CB6CE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1692" y="3083246"/>
            <a:ext cx="8792308" cy="108000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1693" y="3189792"/>
            <a:ext cx="8431823" cy="72000"/>
          </a:xfrm>
          <a:prstGeom prst="rect">
            <a:avLst/>
          </a:prstGeom>
          <a:solidFill>
            <a:srgbClr val="3095A5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27281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Rectangle 27"/>
          <p:cNvSpPr/>
          <p:nvPr/>
        </p:nvSpPr>
        <p:spPr bwMode="auto">
          <a:xfrm>
            <a:off x="8783517" y="3190878"/>
            <a:ext cx="360485" cy="72279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30" name="Picture 29" descr="rb5323_AnnualReport09-10.jpg"/>
          <p:cNvPicPr>
            <a:picLocks noChangeAspect="1"/>
          </p:cNvPicPr>
          <p:nvPr/>
        </p:nvPicPr>
        <p:blipFill>
          <a:blip r:embed="rId2" cstate="print"/>
          <a:srcRect t="28846"/>
          <a:stretch>
            <a:fillRect/>
          </a:stretch>
        </p:blipFill>
        <p:spPr>
          <a:xfrm>
            <a:off x="351692" y="2538416"/>
            <a:ext cx="2017108" cy="1034603"/>
          </a:xfrm>
          <a:prstGeom prst="rect">
            <a:avLst/>
          </a:prstGeom>
        </p:spPr>
      </p:pic>
      <p:pic>
        <p:nvPicPr>
          <p:cNvPr id="27" name="Picture 26" descr="blue overlay_left.pn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694" y="3192310"/>
            <a:ext cx="2017642" cy="3888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29616" b="5417"/>
          <a:stretch>
            <a:fillRect/>
          </a:stretch>
        </p:blipFill>
        <p:spPr bwMode="auto">
          <a:xfrm>
            <a:off x="4788025" y="1700808"/>
            <a:ext cx="399766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30" descr="blue_overlay_right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02" y="3190878"/>
            <a:ext cx="4006505" cy="390235"/>
          </a:xfrm>
          <a:prstGeom prst="rect">
            <a:avLst/>
          </a:prstGeom>
        </p:spPr>
      </p:pic>
      <p:pic>
        <p:nvPicPr>
          <p:cNvPr id="26" name="il_fi" descr="http://engage.barnet.gov.uk/os-custom-logos/barnet-logo.png-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57815" y="6237312"/>
            <a:ext cx="1768196" cy="52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090" y="6389619"/>
            <a:ext cx="1153157" cy="26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Images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2559010" y="2214564"/>
            <a:ext cx="989134" cy="806672"/>
            <a:chOff x="3368824" y="2214564"/>
            <a:chExt cx="1071562" cy="806672"/>
          </a:xfrm>
        </p:grpSpPr>
        <p:sp>
          <p:nvSpPr>
            <p:cNvPr id="21" name="Rounded Rectangle 20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2" name="Freeform 21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4" name="Freeform 23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3CB6C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775" y="3645028"/>
            <a:ext cx="8467238" cy="1491209"/>
          </a:xfrm>
        </p:spPr>
        <p:txBody>
          <a:bodyPr wrap="none" lIns="0" tIns="0" rIns="0" bIns="0" anchor="t" anchorCtr="0"/>
          <a:lstStyle>
            <a:lvl1pPr>
              <a:defRPr sz="3600" b="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0000" y="5717486"/>
            <a:ext cx="8466012" cy="564395"/>
          </a:xfrm>
        </p:spPr>
        <p:txBody>
          <a:bodyPr wrap="none" lIns="0" tIns="0" rIns="0" bIns="0" anchor="b" anchorCtr="0"/>
          <a:lstStyle>
            <a:lvl1pPr marL="0" indent="0">
              <a:buFont typeface="Wingdings" pitchFamily="2" charset="2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17" name="Rectangle 16"/>
          <p:cNvSpPr/>
          <p:nvPr/>
        </p:nvSpPr>
        <p:spPr bwMode="auto">
          <a:xfrm>
            <a:off x="2" y="3189795"/>
            <a:ext cx="8785712" cy="383629"/>
          </a:xfrm>
          <a:prstGeom prst="rect">
            <a:avLst/>
          </a:prstGeom>
          <a:solidFill>
            <a:srgbClr val="3CB6CE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1692" y="3083246"/>
            <a:ext cx="8792308" cy="108000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1693" y="3189792"/>
            <a:ext cx="8431823" cy="72000"/>
          </a:xfrm>
          <a:prstGeom prst="rect">
            <a:avLst/>
          </a:prstGeom>
          <a:solidFill>
            <a:srgbClr val="3095A5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27281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Rectangle 27"/>
          <p:cNvSpPr/>
          <p:nvPr/>
        </p:nvSpPr>
        <p:spPr bwMode="auto">
          <a:xfrm>
            <a:off x="8783517" y="3190878"/>
            <a:ext cx="360485" cy="72279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42" name="Picture 41" descr="rb6211_CapitaCheltenham.jpg"/>
          <p:cNvPicPr>
            <a:picLocks noChangeAspect="1"/>
          </p:cNvPicPr>
          <p:nvPr/>
        </p:nvPicPr>
        <p:blipFill>
          <a:blip r:embed="rId2" cstate="print"/>
          <a:srcRect t="18384" b="16647"/>
          <a:stretch>
            <a:fillRect/>
          </a:stretch>
        </p:blipFill>
        <p:spPr>
          <a:xfrm>
            <a:off x="4788025" y="1700808"/>
            <a:ext cx="3997662" cy="1872208"/>
          </a:xfrm>
          <a:prstGeom prst="rect">
            <a:avLst/>
          </a:prstGeom>
        </p:spPr>
      </p:pic>
      <p:pic>
        <p:nvPicPr>
          <p:cNvPr id="26" name="Picture 25" descr="blue_overlay_righ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02" y="3190878"/>
            <a:ext cx="4006505" cy="390235"/>
          </a:xfrm>
          <a:prstGeom prst="rect">
            <a:avLst/>
          </a:prstGeom>
        </p:spPr>
      </p:pic>
      <p:pic>
        <p:nvPicPr>
          <p:cNvPr id="43" name="Picture 42" descr="rb4993_Dublinoffice.jpg"/>
          <p:cNvPicPr>
            <a:picLocks noChangeAspect="1"/>
          </p:cNvPicPr>
          <p:nvPr/>
        </p:nvPicPr>
        <p:blipFill>
          <a:blip r:embed="rId4" cstate="print"/>
          <a:srcRect t="9503" b="31405"/>
          <a:stretch>
            <a:fillRect/>
          </a:stretch>
        </p:blipFill>
        <p:spPr>
          <a:xfrm>
            <a:off x="351692" y="2540000"/>
            <a:ext cx="2017108" cy="1033016"/>
          </a:xfrm>
          <a:prstGeom prst="rect">
            <a:avLst/>
          </a:prstGeom>
        </p:spPr>
      </p:pic>
      <p:pic>
        <p:nvPicPr>
          <p:cNvPr id="27" name="Picture 26" descr="blue overlay_left.png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694" y="3192310"/>
            <a:ext cx="2017642" cy="388800"/>
          </a:xfrm>
          <a:prstGeom prst="rect">
            <a:avLst/>
          </a:prstGeom>
        </p:spPr>
      </p:pic>
      <p:pic>
        <p:nvPicPr>
          <p:cNvPr id="20" name="il_fi" descr="http://engage.barnet.gov.uk/os-custom-logos/barnet-logo.png-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57815" y="6237312"/>
            <a:ext cx="1768196" cy="52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090" y="6389619"/>
            <a:ext cx="1153157" cy="26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Images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2559010" y="2214564"/>
            <a:ext cx="989134" cy="806672"/>
            <a:chOff x="3368824" y="2214564"/>
            <a:chExt cx="1071562" cy="806672"/>
          </a:xfrm>
        </p:grpSpPr>
        <p:sp>
          <p:nvSpPr>
            <p:cNvPr id="21" name="Rounded Rectangle 20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2" name="Freeform 21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4" name="Freeform 23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3CB6C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775" y="3645028"/>
            <a:ext cx="8467238" cy="1491209"/>
          </a:xfrm>
        </p:spPr>
        <p:txBody>
          <a:bodyPr wrap="none" lIns="0" tIns="0" rIns="0" bIns="0" anchor="t" anchorCtr="0"/>
          <a:lstStyle>
            <a:lvl1pPr>
              <a:defRPr sz="3600" b="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0000" y="5717486"/>
            <a:ext cx="8466012" cy="564395"/>
          </a:xfrm>
        </p:spPr>
        <p:txBody>
          <a:bodyPr wrap="none" lIns="0" tIns="0" rIns="0" bIns="0" anchor="b" anchorCtr="0"/>
          <a:lstStyle>
            <a:lvl1pPr marL="0" indent="0">
              <a:buFont typeface="Wingdings" pitchFamily="2" charset="2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17" name="Rectangle 16"/>
          <p:cNvSpPr/>
          <p:nvPr/>
        </p:nvSpPr>
        <p:spPr bwMode="auto">
          <a:xfrm>
            <a:off x="2" y="3189795"/>
            <a:ext cx="8785712" cy="383629"/>
          </a:xfrm>
          <a:prstGeom prst="rect">
            <a:avLst/>
          </a:prstGeom>
          <a:solidFill>
            <a:srgbClr val="3CB6CE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1692" y="3083246"/>
            <a:ext cx="8792308" cy="108000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1693" y="3189792"/>
            <a:ext cx="8431823" cy="72000"/>
          </a:xfrm>
          <a:prstGeom prst="rect">
            <a:avLst/>
          </a:prstGeom>
          <a:solidFill>
            <a:srgbClr val="3095A5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27281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Rectangle 27"/>
          <p:cNvSpPr/>
          <p:nvPr/>
        </p:nvSpPr>
        <p:spPr bwMode="auto">
          <a:xfrm>
            <a:off x="8783517" y="3190878"/>
            <a:ext cx="360485" cy="72279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20" name="Picture 19" descr="rb6054_CapitaSwindon.jpg"/>
          <p:cNvPicPr>
            <a:picLocks noChangeAspect="1"/>
          </p:cNvPicPr>
          <p:nvPr/>
        </p:nvPicPr>
        <p:blipFill>
          <a:blip r:embed="rId2" cstate="print"/>
          <a:srcRect t="19991" b="15041"/>
          <a:stretch>
            <a:fillRect/>
          </a:stretch>
        </p:blipFill>
        <p:spPr>
          <a:xfrm>
            <a:off x="4788025" y="1700808"/>
            <a:ext cx="3997662" cy="1872208"/>
          </a:xfrm>
          <a:prstGeom prst="rect">
            <a:avLst/>
          </a:prstGeom>
        </p:spPr>
      </p:pic>
      <p:pic>
        <p:nvPicPr>
          <p:cNvPr id="29" name="Picture 28" descr="rb5937_apple.jpg"/>
          <p:cNvPicPr>
            <a:picLocks noChangeAspect="1"/>
          </p:cNvPicPr>
          <p:nvPr/>
        </p:nvPicPr>
        <p:blipFill>
          <a:blip r:embed="rId3" cstate="print"/>
          <a:srcRect t="17739" b="11331"/>
          <a:stretch>
            <a:fillRect/>
          </a:stretch>
        </p:blipFill>
        <p:spPr>
          <a:xfrm>
            <a:off x="351692" y="2540000"/>
            <a:ext cx="2017108" cy="1033016"/>
          </a:xfrm>
          <a:prstGeom prst="rect">
            <a:avLst/>
          </a:prstGeom>
        </p:spPr>
      </p:pic>
      <p:pic>
        <p:nvPicPr>
          <p:cNvPr id="26" name="Picture 25" descr="blue_overlay_righ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02" y="3190878"/>
            <a:ext cx="4006505" cy="390235"/>
          </a:xfrm>
          <a:prstGeom prst="rect">
            <a:avLst/>
          </a:prstGeom>
        </p:spPr>
      </p:pic>
      <p:pic>
        <p:nvPicPr>
          <p:cNvPr id="27" name="Picture 26" descr="blue overlay_left.png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694" y="3192310"/>
            <a:ext cx="2017642" cy="388800"/>
          </a:xfrm>
          <a:prstGeom prst="rect">
            <a:avLst/>
          </a:prstGeom>
        </p:spPr>
      </p:pic>
      <p:pic>
        <p:nvPicPr>
          <p:cNvPr id="30" name="il_fi" descr="http://engage.barnet.gov.uk/os-custom-logos/barnet-logo.png-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57815" y="6237312"/>
            <a:ext cx="1768196" cy="52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090" y="6389619"/>
            <a:ext cx="1153157" cy="26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Insert Imag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2559010" y="2214564"/>
            <a:ext cx="989134" cy="806672"/>
            <a:chOff x="3368824" y="2214564"/>
            <a:chExt cx="1071562" cy="806672"/>
          </a:xfrm>
        </p:grpSpPr>
        <p:sp>
          <p:nvSpPr>
            <p:cNvPr id="21" name="Rounded Rectangle 20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2" name="Freeform 21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4" name="Freeform 23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3CB6C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351694" y="2537800"/>
            <a:ext cx="2016224" cy="1035216"/>
          </a:xfrm>
          <a:ln>
            <a:noFill/>
          </a:ln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4788024" y="1700808"/>
            <a:ext cx="3996000" cy="1872208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775" y="3645028"/>
            <a:ext cx="8467238" cy="1491209"/>
          </a:xfrm>
        </p:spPr>
        <p:txBody>
          <a:bodyPr wrap="none" lIns="0" tIns="0" rIns="0" bIns="0" anchor="t" anchorCtr="0"/>
          <a:lstStyle>
            <a:lvl1pPr>
              <a:defRPr sz="3600" b="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0000" y="5717486"/>
            <a:ext cx="8466012" cy="564395"/>
          </a:xfrm>
        </p:spPr>
        <p:txBody>
          <a:bodyPr wrap="none" lIns="0" tIns="0" rIns="0" bIns="0" anchor="b" anchorCtr="0"/>
          <a:lstStyle>
            <a:lvl1pPr marL="0" indent="0">
              <a:buFont typeface="Wingdings" pitchFamily="2" charset="2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17" name="Rectangle 16"/>
          <p:cNvSpPr/>
          <p:nvPr/>
        </p:nvSpPr>
        <p:spPr bwMode="auto">
          <a:xfrm>
            <a:off x="2" y="3189795"/>
            <a:ext cx="8785712" cy="383629"/>
          </a:xfrm>
          <a:prstGeom prst="rect">
            <a:avLst/>
          </a:prstGeom>
          <a:solidFill>
            <a:srgbClr val="3CB6CE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1692" y="3083246"/>
            <a:ext cx="8792308" cy="108000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1693" y="3189792"/>
            <a:ext cx="8431823" cy="72000"/>
          </a:xfrm>
          <a:prstGeom prst="rect">
            <a:avLst/>
          </a:prstGeom>
          <a:solidFill>
            <a:srgbClr val="3095A5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27281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  <p:pic>
        <p:nvPicPr>
          <p:cNvPr id="26" name="Picture 25" descr="blue_overlay_righ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00" y="3190878"/>
            <a:ext cx="4013100" cy="390235"/>
          </a:xfrm>
          <a:prstGeom prst="rect">
            <a:avLst/>
          </a:prstGeom>
        </p:spPr>
      </p:pic>
      <p:pic>
        <p:nvPicPr>
          <p:cNvPr id="27" name="Picture 26" descr="blue overlay_left.pn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694" y="3192310"/>
            <a:ext cx="2017642" cy="3888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 bwMode="auto">
          <a:xfrm>
            <a:off x="8783517" y="3190878"/>
            <a:ext cx="360485" cy="72279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20" name="Picture 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090" y="6389619"/>
            <a:ext cx="1153157" cy="26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il_fi" descr="http://engage.barnet.gov.uk/os-custom-logos/barnet-logo.png-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57815" y="6237312"/>
            <a:ext cx="1768196" cy="52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No imag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6632537" y="2132856"/>
            <a:ext cx="989134" cy="806672"/>
            <a:chOff x="3368824" y="2214564"/>
            <a:chExt cx="1071562" cy="806672"/>
          </a:xfrm>
        </p:grpSpPr>
        <p:sp>
          <p:nvSpPr>
            <p:cNvPr id="21" name="Rounded Rectangle 20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2" name="Freeform 21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4" name="Freeform 23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3CB6C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775" y="3645028"/>
            <a:ext cx="8467238" cy="1491209"/>
          </a:xfrm>
        </p:spPr>
        <p:txBody>
          <a:bodyPr wrap="none" lIns="0" tIns="0" rIns="0" bIns="0" anchor="t" anchorCtr="0"/>
          <a:lstStyle>
            <a:lvl1pPr>
              <a:defRPr sz="3600" b="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0000" y="5717486"/>
            <a:ext cx="8466012" cy="564395"/>
          </a:xfrm>
        </p:spPr>
        <p:txBody>
          <a:bodyPr wrap="none" lIns="0" tIns="0" rIns="0" bIns="0" anchor="b" anchorCtr="0"/>
          <a:lstStyle>
            <a:lvl1pPr marL="0" indent="0">
              <a:buFont typeface="Wingdings" pitchFamily="2" charset="2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17" name="Rectangle 16"/>
          <p:cNvSpPr/>
          <p:nvPr/>
        </p:nvSpPr>
        <p:spPr bwMode="auto">
          <a:xfrm>
            <a:off x="2" y="3189795"/>
            <a:ext cx="8785712" cy="383629"/>
          </a:xfrm>
          <a:prstGeom prst="rect">
            <a:avLst/>
          </a:prstGeom>
          <a:solidFill>
            <a:srgbClr val="3CB6CE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1692" y="3083246"/>
            <a:ext cx="8792308" cy="108000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1693" y="3189792"/>
            <a:ext cx="8431823" cy="72000"/>
          </a:xfrm>
          <a:prstGeom prst="rect">
            <a:avLst/>
          </a:prstGeom>
          <a:solidFill>
            <a:srgbClr val="3095A5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27281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Rectangle 27"/>
          <p:cNvSpPr/>
          <p:nvPr/>
        </p:nvSpPr>
        <p:spPr bwMode="auto">
          <a:xfrm>
            <a:off x="8783517" y="3190878"/>
            <a:ext cx="360485" cy="72279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15" name="Picture 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090" y="6389619"/>
            <a:ext cx="1153157" cy="26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l_fi" descr="http://engage.barnet.gov.uk/os-custom-logos/barnet-logo.png-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7815" y="6237312"/>
            <a:ext cx="1768196" cy="52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BAD2-641F-4D5A-9039-BE9728EAB002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445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2" y="3189795"/>
            <a:ext cx="8785712" cy="383629"/>
          </a:xfrm>
          <a:prstGeom prst="rect">
            <a:avLst/>
          </a:prstGeom>
          <a:solidFill>
            <a:srgbClr val="3CB6CE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51692" y="3083246"/>
            <a:ext cx="8792308" cy="108000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51693" y="3189792"/>
            <a:ext cx="8431823" cy="72000"/>
          </a:xfrm>
          <a:prstGeom prst="rect">
            <a:avLst/>
          </a:prstGeom>
          <a:solidFill>
            <a:srgbClr val="3095A5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0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4788024" y="1700808"/>
            <a:ext cx="3996000" cy="1872208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774" y="3645027"/>
            <a:ext cx="8316000" cy="618193"/>
          </a:xfrm>
        </p:spPr>
        <p:txBody>
          <a:bodyPr wrap="none" lIns="0" tIns="0" rIns="0" bIns="0" anchor="t" anchorCtr="0"/>
          <a:lstStyle>
            <a:lvl1pPr>
              <a:defRPr sz="2400" b="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grpSp>
        <p:nvGrpSpPr>
          <p:cNvPr id="11" name="Group 10"/>
          <p:cNvGrpSpPr/>
          <p:nvPr/>
        </p:nvGrpSpPr>
        <p:grpSpPr>
          <a:xfrm>
            <a:off x="2271988" y="2276875"/>
            <a:ext cx="659606" cy="715665"/>
            <a:chOff x="2461320" y="2276872"/>
            <a:chExt cx="714573" cy="715665"/>
          </a:xfrm>
        </p:grpSpPr>
        <p:sp>
          <p:nvSpPr>
            <p:cNvPr id="13" name="Pie 12"/>
            <p:cNvSpPr/>
            <p:nvPr userDrawn="1"/>
          </p:nvSpPr>
          <p:spPr bwMode="auto">
            <a:xfrm>
              <a:off x="2461320" y="2276872"/>
              <a:ext cx="686718" cy="686718"/>
            </a:xfrm>
            <a:prstGeom prst="pie">
              <a:avLst>
                <a:gd name="adj1" fmla="val 5392949"/>
                <a:gd name="adj2" fmla="val 2293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4" name="Pie 13"/>
            <p:cNvSpPr/>
            <p:nvPr userDrawn="1"/>
          </p:nvSpPr>
          <p:spPr bwMode="auto">
            <a:xfrm>
              <a:off x="2489175" y="2305819"/>
              <a:ext cx="686718" cy="686718"/>
            </a:xfrm>
            <a:prstGeom prst="pie">
              <a:avLst>
                <a:gd name="adj1" fmla="val 5489"/>
                <a:gd name="adj2" fmla="val 5384624"/>
              </a:avLst>
            </a:prstGeom>
            <a:solidFill>
              <a:srgbClr val="3CB6CE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</p:grpSp>
      <p:pic>
        <p:nvPicPr>
          <p:cNvPr id="12" name="Picture 11" descr="blue_overlay_righ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02" y="3190878"/>
            <a:ext cx="4004805" cy="390235"/>
          </a:xfrm>
          <a:prstGeom prst="rect">
            <a:avLst/>
          </a:prstGeom>
        </p:spPr>
      </p:pic>
      <p:sp>
        <p:nvSpPr>
          <p:cNvPr id="2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27281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Rectangle 23"/>
          <p:cNvSpPr/>
          <p:nvPr/>
        </p:nvSpPr>
        <p:spPr bwMode="auto">
          <a:xfrm>
            <a:off x="8783517" y="3190878"/>
            <a:ext cx="360485" cy="72279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16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090" y="6389619"/>
            <a:ext cx="1153157" cy="26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l_fi" descr="http://engage.barnet.gov.uk/os-custom-logos/barnet-logo.png-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7815" y="6237312"/>
            <a:ext cx="1768196" cy="52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6474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ular Callout 20"/>
          <p:cNvSpPr/>
          <p:nvPr/>
        </p:nvSpPr>
        <p:spPr bwMode="auto">
          <a:xfrm>
            <a:off x="7208296" y="1755775"/>
            <a:ext cx="1389185" cy="1003300"/>
          </a:xfrm>
          <a:prstGeom prst="wedgeRoundRectCallout">
            <a:avLst>
              <a:gd name="adj1" fmla="val -33280"/>
              <a:gd name="adj2" fmla="val 73259"/>
              <a:gd name="adj3" fmla="val 16667"/>
            </a:avLst>
          </a:prstGeom>
          <a:solidFill>
            <a:srgbClr val="3CB6CE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2" name="Rounded Rectangular Callout 21"/>
          <p:cNvSpPr/>
          <p:nvPr/>
        </p:nvSpPr>
        <p:spPr bwMode="auto">
          <a:xfrm>
            <a:off x="6734978" y="1412878"/>
            <a:ext cx="934847" cy="676275"/>
          </a:xfrm>
          <a:prstGeom prst="wedgeRoundRectCallout">
            <a:avLst>
              <a:gd name="adj1" fmla="val 33183"/>
              <a:gd name="adj2" fmla="val 79832"/>
              <a:gd name="adj3" fmla="val 16667"/>
            </a:avLst>
          </a:prstGeom>
          <a:solidFill>
            <a:srgbClr val="757D71">
              <a:alpha val="69804"/>
            </a:srgb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775" y="3645027"/>
            <a:ext cx="8467238" cy="618193"/>
          </a:xfrm>
        </p:spPr>
        <p:txBody>
          <a:bodyPr wrap="none" lIns="0" tIns="0" rIns="0" bIns="0" anchor="t" anchorCtr="0"/>
          <a:lstStyle>
            <a:lvl1pPr>
              <a:defRPr sz="2400" b="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grpSp>
        <p:nvGrpSpPr>
          <p:cNvPr id="14" name="Group 13"/>
          <p:cNvGrpSpPr/>
          <p:nvPr/>
        </p:nvGrpSpPr>
        <p:grpSpPr>
          <a:xfrm>
            <a:off x="4145665" y="2214564"/>
            <a:ext cx="989134" cy="806672"/>
            <a:chOff x="3368824" y="2214564"/>
            <a:chExt cx="1071562" cy="806672"/>
          </a:xfrm>
        </p:grpSpPr>
        <p:sp>
          <p:nvSpPr>
            <p:cNvPr id="15" name="Rounded Rectangle 14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7" name="Freeform 16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" name="Rectangle 18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0" name="Freeform 19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3CB6C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27281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 bwMode="auto">
          <a:xfrm>
            <a:off x="2" y="3189795"/>
            <a:ext cx="8785712" cy="383629"/>
          </a:xfrm>
          <a:prstGeom prst="rect">
            <a:avLst/>
          </a:prstGeom>
          <a:solidFill>
            <a:srgbClr val="3CB6CE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1692" y="3083246"/>
            <a:ext cx="8792308" cy="108000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1693" y="3189792"/>
            <a:ext cx="8431823" cy="72000"/>
          </a:xfrm>
          <a:prstGeom prst="rect">
            <a:avLst/>
          </a:prstGeom>
          <a:solidFill>
            <a:srgbClr val="3095A5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783517" y="3190878"/>
            <a:ext cx="360485" cy="72279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26" name="Picture 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090" y="6389619"/>
            <a:ext cx="1153157" cy="26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il_fi" descr="http://engage.barnet.gov.uk/os-custom-logos/barnet-logo.png-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7815" y="6237312"/>
            <a:ext cx="1768196" cy="52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2292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solidFill>
            <a:srgbClr val="008080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459" y="260648"/>
            <a:ext cx="8466011" cy="540000"/>
          </a:xfrm>
        </p:spPr>
        <p:txBody>
          <a:bodyPr/>
          <a:lstStyle>
            <a:lvl1pPr>
              <a:defRPr>
                <a:solidFill>
                  <a:schemeClr val="bg2">
                    <a:lumMod val="9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3271" y="1340768"/>
            <a:ext cx="3702050" cy="4176712"/>
          </a:xfrm>
        </p:spPr>
        <p:txBody>
          <a:bodyPr/>
          <a:lstStyle>
            <a:lvl1pPr>
              <a:lnSpc>
                <a:spcPct val="100000"/>
              </a:lnSpc>
              <a:defRPr sz="18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4939" y="1340520"/>
            <a:ext cx="3703638" cy="4176712"/>
          </a:xfrm>
        </p:spPr>
        <p:txBody>
          <a:bodyPr/>
          <a:lstStyle>
            <a:lvl1pPr>
              <a:lnSpc>
                <a:spcPct val="100000"/>
              </a:lnSpc>
              <a:defRPr sz="18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27281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459" y="260648"/>
            <a:ext cx="8466011" cy="540000"/>
          </a:xfrm>
        </p:spPr>
        <p:txBody>
          <a:bodyPr/>
          <a:lstStyle>
            <a:lvl1pPr>
              <a:defRPr>
                <a:solidFill>
                  <a:schemeClr val="bg2">
                    <a:lumMod val="9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27281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84459" y="1341438"/>
            <a:ext cx="8441553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solidFill>
            <a:srgbClr val="008080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27281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4459" y="260648"/>
            <a:ext cx="8466011" cy="540000"/>
          </a:xfrm>
        </p:spPr>
        <p:txBody>
          <a:bodyPr/>
          <a:lstStyle>
            <a:lvl1pPr>
              <a:defRPr>
                <a:solidFill>
                  <a:schemeClr val="bg2">
                    <a:lumMod val="9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3932" y="1268413"/>
            <a:ext cx="8508023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90575" y="1268760"/>
            <a:ext cx="3702050" cy="417671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5025" y="1268760"/>
            <a:ext cx="3703638" cy="4176712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27281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solidFill>
            <a:srgbClr val="008080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84459" y="260648"/>
            <a:ext cx="8466011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2">
                    <a:lumMod val="9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2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16803" y="1484784"/>
            <a:ext cx="7558088" cy="4176712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27281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solidFill>
            <a:srgbClr val="008080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84459" y="260648"/>
            <a:ext cx="8466011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2">
                    <a:lumMod val="9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2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90575" y="1484784"/>
            <a:ext cx="7558088" cy="4176712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27281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solidFill>
            <a:srgbClr val="008080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84459" y="260648"/>
            <a:ext cx="8466011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2">
                    <a:lumMod val="9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2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BAD2-641F-4D5A-9039-BE9728EAB002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BAD2-641F-4D5A-9039-BE9728EAB002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6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BAD2-641F-4D5A-9039-BE9728EAB002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53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BAD2-641F-4D5A-9039-BE9728EAB002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28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BAD2-641F-4D5A-9039-BE9728EAB002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7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BAD2-641F-4D5A-9039-BE9728EAB002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60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BAD2-641F-4D5A-9039-BE9728EAB002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35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4BAD2-641F-4D5A-9039-BE9728EAB002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4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/>
          <p:cNvPicPr>
            <a:picLocks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090" y="6389619"/>
            <a:ext cx="1153157" cy="26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459" y="1268760"/>
            <a:ext cx="8441553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27281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5C095CD4-EB78-4197-B847-6848CB83DBE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56090" y="6165304"/>
            <a:ext cx="8469923" cy="0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il_fi" descr="http://engage.barnet.gov.uk/os-custom-logos/barnet-logo.png-1"/>
          <p:cNvPicPr/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057815" y="6237312"/>
            <a:ext cx="1768196" cy="52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solidFill>
            <a:srgbClr val="008080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002" y="260648"/>
            <a:ext cx="8466011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ct val="35000"/>
        </a:spcBef>
        <a:spcAft>
          <a:spcPct val="0"/>
        </a:spcAft>
        <a:buFont typeface="Wingdings" pitchFamily="2" charset="2"/>
        <a:buNone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80975" algn="l" rtl="0" eaLnBrk="1" fontAlgn="base" hangingPunct="1">
        <a:lnSpc>
          <a:spcPct val="100000"/>
        </a:lnSpc>
        <a:spcBef>
          <a:spcPct val="35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180975" algn="l" rtl="0" eaLnBrk="1" fontAlgn="base" hangingPunct="1">
        <a:lnSpc>
          <a:spcPct val="100000"/>
        </a:lnSpc>
        <a:spcBef>
          <a:spcPct val="35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1254125" indent="-180975" algn="l" rtl="0" eaLnBrk="1" fontAlgn="base" hangingPunct="1">
        <a:lnSpc>
          <a:spcPct val="100000"/>
        </a:lnSpc>
        <a:spcBef>
          <a:spcPct val="35000"/>
        </a:spcBef>
        <a:spcAft>
          <a:spcPct val="0"/>
        </a:spcAft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80975" algn="l" rtl="0" eaLnBrk="1" fontAlgn="base" hangingPunct="1">
        <a:lnSpc>
          <a:spcPct val="100000"/>
        </a:lnSpc>
        <a:spcBef>
          <a:spcPct val="35000"/>
        </a:spcBef>
        <a:spcAft>
          <a:spcPct val="0"/>
        </a:spcAft>
        <a:buFont typeface="Wingdings" pitchFamily="2" charset="2"/>
        <a:buChar char="§"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lnSpc>
          <a:spcPct val="105000"/>
        </a:lnSpc>
        <a:spcBef>
          <a:spcPct val="35000"/>
        </a:spcBef>
        <a:spcAft>
          <a:spcPct val="0"/>
        </a:spcAft>
        <a:buChar char="»"/>
        <a:defRPr sz="1400">
          <a:solidFill>
            <a:srgbClr val="3EB1F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lnSpc>
          <a:spcPct val="105000"/>
        </a:lnSpc>
        <a:spcBef>
          <a:spcPct val="35000"/>
        </a:spcBef>
        <a:spcAft>
          <a:spcPct val="0"/>
        </a:spcAft>
        <a:buChar char="»"/>
        <a:defRPr sz="1400">
          <a:solidFill>
            <a:srgbClr val="3EB1F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lnSpc>
          <a:spcPct val="105000"/>
        </a:lnSpc>
        <a:spcBef>
          <a:spcPct val="35000"/>
        </a:spcBef>
        <a:spcAft>
          <a:spcPct val="0"/>
        </a:spcAft>
        <a:buChar char="»"/>
        <a:defRPr sz="1400">
          <a:solidFill>
            <a:srgbClr val="3EB1F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lnSpc>
          <a:spcPct val="105000"/>
        </a:lnSpc>
        <a:spcBef>
          <a:spcPct val="35000"/>
        </a:spcBef>
        <a:spcAft>
          <a:spcPct val="0"/>
        </a:spcAft>
        <a:buChar char="»"/>
        <a:defRPr sz="1400">
          <a:solidFill>
            <a:srgbClr val="3EB1F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775" y="3645030"/>
            <a:ext cx="8467238" cy="2160234"/>
          </a:xfrm>
        </p:spPr>
        <p:txBody>
          <a:bodyPr>
            <a:normAutofit/>
          </a:bodyPr>
          <a:lstStyle/>
          <a:p>
            <a:r>
              <a:rPr lang="en-GB" sz="53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Procuring </a:t>
            </a:r>
            <a:r>
              <a:rPr lang="en-GB" sz="5300" dirty="0" smtClean="0">
                <a:latin typeface="Calibri" panose="020F0502020204030204" pitchFamily="34" charset="0"/>
              </a:rPr>
              <a:t>Social Value</a:t>
            </a:r>
            <a:br>
              <a:rPr lang="en-GB" sz="5300" dirty="0" smtClean="0">
                <a:latin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</a:rPr>
              <a:t/>
            </a:r>
            <a:br>
              <a:rPr lang="en-GB" dirty="0">
                <a:latin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</a:rPr>
              <a:t>October 2014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22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04056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Improve environmental performance and reduce carbon footprint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Source goods and services locally wherever possible.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Maximise the number of smaller orders and despatch when the value of combined orders reach a pre-set value of £XXX.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Work with local suppliers, sub-contractors and agencies to supply services wherever possible.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If any additional labour/trainees are required, enquiries would be made in the local community.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Keeping the community informed via letters and community notice boards.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Provide support for local communities through employment and training opportunities.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Arial" pitchFamily="34" charset="0"/>
                <a:cs typeface="Arial" pitchFamily="34" charset="0"/>
              </a:rPr>
              <a:t>Reductions in material wastage through onsite recycling were </a:t>
            </a:r>
            <a:r>
              <a:rPr lang="en-GB" altLang="en-US" sz="2000" dirty="0" smtClean="0">
                <a:latin typeface="Arial" pitchFamily="34" charset="0"/>
                <a:cs typeface="Arial" pitchFamily="34" charset="0"/>
              </a:rPr>
              <a:t>possible</a:t>
            </a:r>
            <a:endParaRPr lang="en-GB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en-US" dirty="0">
                <a:latin typeface="Arial" pitchFamily="34" charset="0"/>
                <a:cs typeface="Arial" pitchFamily="34" charset="0"/>
              </a:rPr>
              <a:t>Examples of </a:t>
            </a:r>
            <a:r>
              <a:rPr lang="en-GB" altLang="en-US" dirty="0" smtClean="0">
                <a:latin typeface="Arial" pitchFamily="34" charset="0"/>
                <a:cs typeface="Arial" pitchFamily="34" charset="0"/>
              </a:rPr>
              <a:t>Responses </a:t>
            </a:r>
            <a:r>
              <a:rPr lang="en-GB" altLang="en-US" dirty="0">
                <a:latin typeface="Arial" pitchFamily="34" charset="0"/>
                <a:cs typeface="Arial" pitchFamily="34" charset="0"/>
              </a:rPr>
              <a:t>Received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879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585569" cy="511256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100" dirty="0" smtClean="0">
                <a:latin typeface="Arial" pitchFamily="34" charset="0"/>
                <a:cs typeface="Arial" pitchFamily="34" charset="0"/>
              </a:rPr>
              <a:t>Pay </a:t>
            </a:r>
            <a:r>
              <a:rPr lang="en-GB" altLang="en-US" sz="2100" dirty="0">
                <a:latin typeface="Arial" pitchFamily="34" charset="0"/>
                <a:cs typeface="Arial" pitchFamily="34" charset="0"/>
              </a:rPr>
              <a:t>suppliers promptly.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100" dirty="0">
                <a:latin typeface="Arial" pitchFamily="34" charset="0"/>
                <a:cs typeface="Arial" pitchFamily="34" charset="0"/>
              </a:rPr>
              <a:t>Possibility of the donation of equipment.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100" dirty="0">
                <a:latin typeface="Arial" pitchFamily="34" charset="0"/>
                <a:cs typeface="Arial" pitchFamily="34" charset="0"/>
              </a:rPr>
              <a:t>Provide a work experience place for a local resident.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100" dirty="0">
                <a:latin typeface="Arial" pitchFamily="34" charset="0"/>
                <a:cs typeface="Arial" pitchFamily="34" charset="0"/>
              </a:rPr>
              <a:t>Sponsor annual awards for the best gardening/allotments.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100" dirty="0">
                <a:latin typeface="Arial" pitchFamily="34" charset="0"/>
                <a:cs typeface="Arial" pitchFamily="34" charset="0"/>
              </a:rPr>
              <a:t>Community centre exterior cleaning completed free of charge.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100" dirty="0">
                <a:latin typeface="Arial" pitchFamily="34" charset="0"/>
                <a:cs typeface="Arial" pitchFamily="34" charset="0"/>
              </a:rPr>
              <a:t>Provide assistance to elderly residents by clearing slippery pathways around their house/residence, free of charge.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100" dirty="0">
                <a:latin typeface="Arial" pitchFamily="34" charset="0"/>
                <a:cs typeface="Arial" pitchFamily="34" charset="0"/>
              </a:rPr>
              <a:t>Work with local suppliers, sub-contractors and agencies to supply services wherever possible.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100" dirty="0">
                <a:latin typeface="Arial" pitchFamily="34" charset="0"/>
                <a:cs typeface="Arial" pitchFamily="34" charset="0"/>
              </a:rPr>
              <a:t>Allocate a full week spread over a year, free of charge to undertake community work.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100" dirty="0">
                <a:latin typeface="Arial" pitchFamily="34" charset="0"/>
                <a:cs typeface="Arial" pitchFamily="34" charset="0"/>
              </a:rPr>
              <a:t>Use of local supplier to repair and maintain equipment.</a:t>
            </a:r>
            <a:endParaRPr lang="en-GB" sz="2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en-US" dirty="0">
                <a:latin typeface="Arial" pitchFamily="34" charset="0"/>
                <a:cs typeface="Arial" pitchFamily="34" charset="0"/>
              </a:rPr>
              <a:t>Examples of </a:t>
            </a:r>
            <a:r>
              <a:rPr lang="en-GB" altLang="en-US" dirty="0" smtClean="0">
                <a:latin typeface="Arial" pitchFamily="34" charset="0"/>
                <a:cs typeface="Arial" pitchFamily="34" charset="0"/>
              </a:rPr>
              <a:t>Responses </a:t>
            </a:r>
            <a:r>
              <a:rPr lang="en-GB" altLang="en-US" dirty="0">
                <a:latin typeface="Arial" pitchFamily="34" charset="0"/>
                <a:cs typeface="Arial" pitchFamily="34" charset="0"/>
              </a:rPr>
              <a:t>Received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404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Content Placeholder 1089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496855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To maintain a well designed, attractive and accessible place, with sustainable infrastructure across the borough</a:t>
            </a:r>
          </a:p>
          <a:p>
            <a:pPr marL="514350" indent="-514350">
              <a:buAutoNum type="arabicPeriod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To maintain the right environment for a strong and diverse local economy</a:t>
            </a:r>
          </a:p>
          <a:p>
            <a:pPr marL="514350" indent="-514350">
              <a:buAutoNum type="arabicPeriod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To create better life chances for children and young people across the borough</a:t>
            </a:r>
          </a:p>
          <a:p>
            <a:pPr marL="514350" indent="-514350">
              <a:buAutoNum type="arabicPeriod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To sustain a strong partnership with the local NHS, so that families and individuals can maintain and improve their physical and mental health</a:t>
            </a:r>
          </a:p>
          <a:p>
            <a:pPr marL="514350" indent="-514350">
              <a:buAutoNum type="arabicPeriod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To promote a healthy, active, independent and informed over 55 population in the borough so that Barnet is a place that encourages and supports residents to age well</a:t>
            </a:r>
          </a:p>
          <a:p>
            <a:pPr marL="514350" indent="-514350">
              <a:buAutoNum type="arabicPeriod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To promote family and community well-being and encourage engaged, cohesive and safe communities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Barnet’s Council Priorities</a:t>
            </a:r>
          </a:p>
        </p:txBody>
      </p:sp>
    </p:spTree>
    <p:extLst>
      <p:ext uri="{BB962C8B-B14F-4D97-AF65-F5344CB8AC3E}">
        <p14:creationId xmlns:p14="http://schemas.microsoft.com/office/powerpoint/2010/main" val="1127353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2484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800" dirty="0" smtClean="0"/>
              <a:t>Questions to ask current providers?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600" dirty="0">
                <a:latin typeface="Arial" pitchFamily="34" charset="0"/>
                <a:cs typeface="Arial" pitchFamily="34" charset="0"/>
              </a:rPr>
              <a:t>As part of contract management clarify: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Is Social Value already being delivered via the contract?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Is this Social Value documented?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Can Social Value be quantified and measured?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Does the impact of provider activities reduce expenditure for the Council in other areas? If yes, can this be quantified?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Are social issues locally changing and how are these being met by the provider?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Do your providers have a local office, employ local people, up-skill their staff, re-invest into the locality?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400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What could we  be doing with existing contracts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07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Pre-procurement consultation is vital</a:t>
            </a:r>
          </a:p>
          <a:p>
            <a:pPr lvl="1" indent="-542925"/>
            <a:r>
              <a:rPr lang="en-GB" sz="2400" dirty="0" smtClean="0">
                <a:latin typeface="Arial" pitchFamily="34" charset="0"/>
                <a:cs typeface="Arial" pitchFamily="34" charset="0"/>
              </a:rPr>
              <a:t>Internal stakeholders e.g. contract manager, service area technical experts, procurement </a:t>
            </a:r>
          </a:p>
          <a:p>
            <a:pPr lvl="1" indent="-542925"/>
            <a:r>
              <a:rPr lang="en-GB" sz="2400" dirty="0" smtClean="0">
                <a:latin typeface="Arial" pitchFamily="34" charset="0"/>
                <a:cs typeface="Arial" pitchFamily="34" charset="0"/>
              </a:rPr>
              <a:t>External stakeholders e.g. current provider (previous slide), potential providers, other LAs, Service users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0" lvl="1" indent="0"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0" lvl="1" indent="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It is vital to achieve, completion of an Options Appraisal with sign-off from both procurement and service area</a:t>
            </a:r>
            <a:endParaRPr lang="en-GB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Tendering for Social Value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990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Why are we procuring this service?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What are we trying to achieve?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What outcomes are we looking for?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Can we deliver this better?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Can we deliver more than current service?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How can we deliver more?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Where are the opportunities to add Social value?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What options should we explore further?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Internal Stakeholder questions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860032" y="1628800"/>
            <a:ext cx="3888432" cy="344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35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b="1" dirty="0">
                <a:latin typeface="Arial" pitchFamily="34" charset="0"/>
                <a:cs typeface="Arial" pitchFamily="34" charset="0"/>
              </a:rPr>
              <a:t>What have others done?</a:t>
            </a:r>
          </a:p>
          <a:p>
            <a:pPr marL="285750" indent="-285750" fontAlgn="base">
              <a:spcBef>
                <a:spcPct val="35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b="1" dirty="0">
                <a:latin typeface="Arial" pitchFamily="34" charset="0"/>
                <a:cs typeface="Arial" pitchFamily="34" charset="0"/>
              </a:rPr>
              <a:t>Are they doing it better?</a:t>
            </a:r>
          </a:p>
          <a:p>
            <a:pPr marL="285750" indent="-285750" fontAlgn="base">
              <a:spcBef>
                <a:spcPct val="35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b="1" dirty="0">
                <a:latin typeface="Arial" pitchFamily="34" charset="0"/>
                <a:cs typeface="Arial" pitchFamily="34" charset="0"/>
              </a:rPr>
              <a:t>Are they getting superior outcomes, more outcomes?</a:t>
            </a:r>
          </a:p>
          <a:p>
            <a:pPr marL="285750" indent="-285750" fontAlgn="base">
              <a:spcBef>
                <a:spcPct val="35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b="1" dirty="0">
                <a:latin typeface="Arial" pitchFamily="34" charset="0"/>
                <a:cs typeface="Arial" pitchFamily="34" charset="0"/>
              </a:rPr>
              <a:t>Can we deliver even more for our money?</a:t>
            </a:r>
          </a:p>
          <a:p>
            <a:pPr marL="285750" indent="-285750" fontAlgn="base">
              <a:spcBef>
                <a:spcPct val="35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b="1" dirty="0">
                <a:latin typeface="Arial" pitchFamily="34" charset="0"/>
                <a:cs typeface="Arial" pitchFamily="34" charset="0"/>
              </a:rPr>
              <a:t>What could it look like if?</a:t>
            </a:r>
          </a:p>
          <a:p>
            <a:pPr marL="285750" indent="-285750" fontAlgn="base">
              <a:spcBef>
                <a:spcPct val="35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b="1" dirty="0">
                <a:latin typeface="Arial" pitchFamily="34" charset="0"/>
                <a:cs typeface="Arial" pitchFamily="34" charset="0"/>
              </a:rPr>
              <a:t>What is the future need?</a:t>
            </a:r>
          </a:p>
          <a:p>
            <a:pPr marL="285750" indent="-285750" fontAlgn="base">
              <a:spcBef>
                <a:spcPct val="35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b="1" dirty="0">
                <a:latin typeface="Arial" pitchFamily="34" charset="0"/>
                <a:cs typeface="Arial" pitchFamily="34" charset="0"/>
              </a:rPr>
              <a:t>What will this service look like in 5, 10 years?</a:t>
            </a:r>
          </a:p>
        </p:txBody>
      </p:sp>
    </p:spTree>
    <p:extLst>
      <p:ext uri="{BB962C8B-B14F-4D97-AF65-F5344CB8AC3E}">
        <p14:creationId xmlns:p14="http://schemas.microsoft.com/office/powerpoint/2010/main" val="251615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Questions can be asked via Soft Market Testing surveys, Workshops, Briefing events,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etc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Do you currently deliver Social Value via any contracts you hold?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Are you willing to replicate these in Barnet?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Have you seen Social Value success elsewhere?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What (relevant) opportunities for delivering Social Value can you identify?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Have you any plans in the pipeline?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External Stakeholder 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332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Two options;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1)	Social value can be an Award criteria, if it is </a:t>
            </a:r>
            <a:r>
              <a:rPr lang="en-GB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linked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to the subject matter of the contract. Social benefits can then be taken into consideration and evaluated at every stage of the procurement.</a:t>
            </a: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2)	Where this is not appropriate, Social benefits can still be included in contracts. These will be in more general terms, as performance obligations.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Implementing Social Value in Procurements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418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41553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u="sng" dirty="0" smtClean="0">
                <a:latin typeface="Arial" pitchFamily="34" charset="0"/>
                <a:cs typeface="Arial" pitchFamily="34" charset="0"/>
              </a:rPr>
              <a:t>Pre Qualification Questionnaire [PQQ]: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“Please provide 2 examples of how your organisation has supported targeted recruitment and training initiatives, when carrying out similar contracts”</a:t>
            </a:r>
          </a:p>
          <a:p>
            <a:pPr marL="0" indent="0">
              <a:buNone/>
            </a:pPr>
            <a:r>
              <a:rPr lang="en-GB" sz="2000" u="sng" dirty="0" smtClean="0">
                <a:latin typeface="Arial" pitchFamily="34" charset="0"/>
                <a:cs typeface="Arial" pitchFamily="34" charset="0"/>
              </a:rPr>
              <a:t>Tender: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“Please provide a method statement detailing how your organisation will provide the social benefits set out in the award criteria”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“Please provide a Community benefits plan, identifying the benefits which you will deliver during the course of the contract, alongside how and when the benefit will be delivered”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“Please provide detail of management information and data sets you will provide as part of contract delivery to demonstrate social value”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Social Value as Selection &amp; Award Criteria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086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Acceptable contractual conditions are: 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Obligation to:</a:t>
            </a:r>
          </a:p>
          <a:p>
            <a:pPr lvl="1" indent="-454025"/>
            <a:r>
              <a:rPr lang="en-GB" sz="2400" dirty="0" smtClean="0">
                <a:latin typeface="Arial" pitchFamily="34" charset="0"/>
                <a:cs typeface="Arial" pitchFamily="34" charset="0"/>
              </a:rPr>
              <a:t>recruit a number of unemployed persons</a:t>
            </a:r>
          </a:p>
          <a:p>
            <a:pPr lvl="1" indent="-454025"/>
            <a:r>
              <a:rPr lang="en-GB" sz="2400" dirty="0" smtClean="0">
                <a:latin typeface="Arial" pitchFamily="34" charset="0"/>
                <a:cs typeface="Arial" pitchFamily="34" charset="0"/>
              </a:rPr>
              <a:t>set up training programmes (for staff or community)</a:t>
            </a:r>
          </a:p>
          <a:p>
            <a:pPr lvl="1" indent="-454025"/>
            <a:r>
              <a:rPr lang="en-GB" sz="2400" dirty="0" smtClean="0">
                <a:latin typeface="Arial" pitchFamily="34" charset="0"/>
                <a:cs typeface="Arial" pitchFamily="34" charset="0"/>
              </a:rPr>
              <a:t>take on a number of apprentices</a:t>
            </a:r>
          </a:p>
          <a:p>
            <a:pPr lvl="1" indent="-454025"/>
            <a:r>
              <a:rPr lang="en-GB" sz="2400" dirty="0" smtClean="0">
                <a:latin typeface="Arial" pitchFamily="34" charset="0"/>
                <a:cs typeface="Arial" pitchFamily="34" charset="0"/>
              </a:rPr>
              <a:t>recruit number of people with disabilities</a:t>
            </a:r>
          </a:p>
          <a:p>
            <a:pPr lvl="1" indent="-454025"/>
            <a:r>
              <a:rPr lang="en-GB" sz="2400" dirty="0" smtClean="0">
                <a:latin typeface="Arial" pitchFamily="34" charset="0"/>
                <a:cs typeface="Arial" pitchFamily="34" charset="0"/>
              </a:rPr>
              <a:t>offering work placements to school children</a:t>
            </a:r>
          </a:p>
          <a:p>
            <a:pPr lvl="1" indent="-454025"/>
            <a:r>
              <a:rPr lang="en-GB" sz="2400" dirty="0" smtClean="0">
                <a:latin typeface="Arial" pitchFamily="34" charset="0"/>
                <a:cs typeface="Arial" pitchFamily="34" charset="0"/>
              </a:rPr>
              <a:t>incorporating local businesses, third sector into the supply chain</a:t>
            </a:r>
          </a:p>
          <a:p>
            <a:pPr lvl="1" indent="-454025"/>
            <a:r>
              <a:rPr lang="en-GB" sz="2400" dirty="0">
                <a:latin typeface="Arial" pitchFamily="34" charset="0"/>
                <a:cs typeface="Arial" pitchFamily="34" charset="0"/>
              </a:rPr>
              <a:t>r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ecognise and support Army Reserves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Social Value as  Performance Obligation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99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Definition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Examples of Social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Incorporating Social Value at Barnet Council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Tendering for Social Value &amp; stakeholder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Monitoring Social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Conclusions, Next steps, Q&amp;A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597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Contract manage and monitor actual performance against the stated outcomes and benefits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Identify, list and measure Social Value KPIs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Feed back the results to all stakeholders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Learn and continually improve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Keep up with changes in the community, to ensure Social benefits are relevant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Promote and communicate successes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Monitoring Social Value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846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0225" indent="-530225">
              <a:buAutoNum type="arabicParenR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The Social Value is a long term sustainable approach to incorporating social benefit within our commissioning and contracting activity </a:t>
            </a:r>
          </a:p>
          <a:p>
            <a:pPr marL="530225" indent="-530225">
              <a:buAutoNum type="arabicParenR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Enables Councils to contractually ‘get more for their money’ without additional costs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9083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>
              <a:buNone/>
            </a:pPr>
            <a:endParaRPr lang="en-GB" dirty="0" smtClean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sz="6000" dirty="0" smtClean="0">
                <a:latin typeface="Arial" pitchFamily="34" charset="0"/>
                <a:cs typeface="Arial" pitchFamily="34" charset="0"/>
              </a:rPr>
              <a:t>Any questions?</a:t>
            </a:r>
            <a:endParaRPr lang="en-GB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573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Requires public authorities to have regard to economic, social and environmental well-being when procuring public services contracts and framework agreements</a:t>
            </a:r>
          </a:p>
          <a:p>
            <a:pPr marL="0" indent="0"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This takes two forms;</a:t>
            </a:r>
          </a:p>
          <a:p>
            <a:pPr marL="361950" lvl="1" indent="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(1) how what is procured might improve the economic, social and environmental well-being for the community of London Borough of Barnet</a:t>
            </a:r>
          </a:p>
          <a:p>
            <a:pPr marL="361950" lvl="1" indent="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(2) how the process of procurement and associated documents can secure these improvements.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Social Value Act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8557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Legally applies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OJEU threshold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(£172k value)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procurements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and above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Services contracts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Does not apply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Contracts for Goods and Works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Contracts below the OJEU threshold </a:t>
            </a:r>
            <a:r>
              <a:rPr lang="en-GB" sz="2400" b="0" dirty="0" smtClean="0">
                <a:latin typeface="Arial" pitchFamily="34" charset="0"/>
                <a:cs typeface="Arial" pitchFamily="34" charset="0"/>
              </a:rPr>
              <a:t>(although EU Treaty Principles dictate best practice which covers Social Value be considered)</a:t>
            </a:r>
          </a:p>
          <a:p>
            <a:pPr marL="0" indent="0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Social Value Act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570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“the additional benefit to the community, from a commissioning/procurement process, over and above the direct purchasing of the goods and services”.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What is Social Value?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415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Social Benefit is the outcome of achieving Social Value</a:t>
            </a: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Social Benefit can take almost any form, from the very tangible e.g. jobs for long-term unemployed, sub-contracting opportunities for SMEs, to softer benefits e.g. engaging isolated individuals back into the community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What is Social Benefit?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802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Get more for your money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Benefits the local community, economy &amp; businesses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Enables providers to consider &amp; reduce the negative impact of commercial 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Increases levels of innovation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Expands the evaluation criteria from simply ‘Price’ &amp; ‘Quality’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Improves competition, as Third Sector. VCSs, SMEs and local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b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usinesses can more easily compete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Encourages partnerships between organisational types, in pursuit of delivering Social Value 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Ultimately, it can make a great difference to people, service delivery and the bottom line.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Why does Social Value matter?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253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5586" y="1500986"/>
            <a:ext cx="4402832" cy="45259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itchFamily="34" charset="0"/>
                <a:cs typeface="Arial" pitchFamily="34" charset="0"/>
              </a:rPr>
              <a:t>Up skilling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Offering Apprenticeships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Local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employment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Volunteers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Additional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Educational visits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Offering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curriculum support to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itchFamily="34" charset="0"/>
                <a:cs typeface="Arial" pitchFamily="34" charset="0"/>
              </a:rPr>
              <a:t>Creating Supply Chain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Arial" pitchFamily="34" charset="0"/>
                <a:cs typeface="Arial" pitchFamily="34" charset="0"/>
              </a:rPr>
              <a:t>Improving environment, landscape</a:t>
            </a:r>
          </a:p>
          <a:p>
            <a:pPr marL="0" indent="0">
              <a:buNone/>
            </a:pP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Examples of Social Value</a:t>
            </a:r>
            <a:endParaRPr lang="en-GB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788024" y="1412776"/>
            <a:ext cx="3822192" cy="46085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Donations to charity</a:t>
            </a:r>
          </a:p>
          <a:p>
            <a:r>
              <a:rPr lang="en-GB" sz="1800" b="1" dirty="0" smtClean="0">
                <a:latin typeface="Arial" pitchFamily="34" charset="0"/>
                <a:cs typeface="Arial" pitchFamily="34" charset="0"/>
              </a:rPr>
              <a:t>Local businesses incorporated into supply chain</a:t>
            </a:r>
          </a:p>
          <a:p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Creating skills &amp; training opportunities</a:t>
            </a:r>
          </a:p>
          <a:p>
            <a:r>
              <a:rPr lang="en-GB" sz="1800" b="1" dirty="0" smtClean="0">
                <a:latin typeface="Arial" pitchFamily="34" charset="0"/>
                <a:cs typeface="Arial" pitchFamily="34" charset="0"/>
              </a:rPr>
              <a:t>Offering work placements to school children and young adults</a:t>
            </a:r>
          </a:p>
          <a:p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Community engagement</a:t>
            </a:r>
          </a:p>
          <a:p>
            <a:r>
              <a:rPr lang="en-GB" sz="1800" b="1" dirty="0" smtClean="0">
                <a:latin typeface="Arial" pitchFamily="34" charset="0"/>
                <a:cs typeface="Arial" pitchFamily="34" charset="0"/>
              </a:rPr>
              <a:t>Targeting hard to reach groups</a:t>
            </a:r>
          </a:p>
          <a:p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Core Labour Standards</a:t>
            </a:r>
          </a:p>
          <a:p>
            <a:r>
              <a:rPr lang="en-GB" sz="1800" b="1" dirty="0" smtClean="0">
                <a:latin typeface="Arial" pitchFamily="34" charset="0"/>
                <a:cs typeface="Arial" pitchFamily="34" charset="0"/>
              </a:rPr>
              <a:t>Carbon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Reduction, local deliveries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etc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40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GB" altLang="en-US" sz="2400" dirty="0">
                <a:latin typeface="Arial" pitchFamily="34" charset="0"/>
                <a:cs typeface="Arial" pitchFamily="34" charset="0"/>
              </a:rPr>
              <a:t>would your organisation contribute to Barnet Council’s </a:t>
            </a:r>
            <a:r>
              <a:rPr lang="en-GB" altLang="en-US" sz="2400" dirty="0" smtClean="0">
                <a:latin typeface="Arial" pitchFamily="34" charset="0"/>
                <a:cs typeface="Arial" pitchFamily="34" charset="0"/>
              </a:rPr>
              <a:t>corporate priorities as </a:t>
            </a:r>
            <a:r>
              <a:rPr lang="en-GB" altLang="en-US" sz="2400" dirty="0">
                <a:latin typeface="Arial" pitchFamily="34" charset="0"/>
                <a:cs typeface="Arial" pitchFamily="34" charset="0"/>
              </a:rPr>
              <a:t>part of this project?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Arial" pitchFamily="34" charset="0"/>
                <a:cs typeface="Arial" pitchFamily="34" charset="0"/>
              </a:rPr>
              <a:t>Please describe how you work in collaboration to deliver the maximum possible social value.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Arial" pitchFamily="34" charset="0"/>
                <a:cs typeface="Arial" pitchFamily="34" charset="0"/>
              </a:rPr>
              <a:t>What would your commitment be to </a:t>
            </a:r>
            <a:r>
              <a:rPr lang="en-GB" altLang="en-US" sz="2400" dirty="0" smtClean="0">
                <a:latin typeface="Arial" pitchFamily="34" charset="0"/>
                <a:cs typeface="Arial" pitchFamily="34" charset="0"/>
              </a:rPr>
              <a:t>local </a:t>
            </a:r>
            <a:r>
              <a:rPr lang="en-GB" altLang="en-US" sz="2400" dirty="0">
                <a:latin typeface="Arial" pitchFamily="34" charset="0"/>
                <a:cs typeface="Arial" pitchFamily="34" charset="0"/>
              </a:rPr>
              <a:t>economic benefit, in terms of the local supply chain and apprentice/training opportunities?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en-US" dirty="0">
                <a:latin typeface="Arial" pitchFamily="34" charset="0"/>
                <a:cs typeface="Arial" pitchFamily="34" charset="0"/>
              </a:rPr>
              <a:t>Examples of Social Value Questions Asked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781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AFEE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B Blank Document Template PowerPoint">
  <a:themeElements>
    <a:clrScheme name="Custom 2">
      <a:dk1>
        <a:srgbClr val="005B82"/>
      </a:dk1>
      <a:lt1>
        <a:srgbClr val="FFFFFF"/>
      </a:lt1>
      <a:dk2>
        <a:srgbClr val="3CB6CE"/>
      </a:dk2>
      <a:lt2>
        <a:srgbClr val="FFFFFF"/>
      </a:lt2>
      <a:accent1>
        <a:srgbClr val="3CB6CE"/>
      </a:accent1>
      <a:accent2>
        <a:srgbClr val="F0AB00"/>
      </a:accent2>
      <a:accent3>
        <a:srgbClr val="A1C6CF"/>
      </a:accent3>
      <a:accent4>
        <a:srgbClr val="005B82"/>
      </a:accent4>
      <a:accent5>
        <a:srgbClr val="A1C6CF"/>
      </a:accent5>
      <a:accent6>
        <a:srgbClr val="3CB6CE"/>
      </a:accent6>
      <a:hlink>
        <a:srgbClr val="005B82"/>
      </a:hlink>
      <a:folHlink>
        <a:srgbClr val="005B82"/>
      </a:folHlink>
    </a:clrScheme>
    <a:fontScheme name="Capita Slide Master">
      <a:majorFont>
        <a:latin typeface="Arial"/>
        <a:ea typeface=""/>
        <a:cs typeface="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9525" cap="flat" cmpd="sng" algn="ctr">
          <a:noFill/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spDef>
    <a:lnDef>
      <a:spPr bwMode="auto">
        <a:solidFill>
          <a:srgbClr val="FF9900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Capita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13">
        <a:dk1>
          <a:srgbClr val="005B82"/>
        </a:dk1>
        <a:lt1>
          <a:srgbClr val="FFFFFF"/>
        </a:lt1>
        <a:dk2>
          <a:srgbClr val="3DB7E4"/>
        </a:dk2>
        <a:lt2>
          <a:srgbClr val="C7C2BA"/>
        </a:lt2>
        <a:accent1>
          <a:srgbClr val="3DB7E4"/>
        </a:accent1>
        <a:accent2>
          <a:srgbClr val="F0AB00"/>
        </a:accent2>
        <a:accent3>
          <a:srgbClr val="FFFFFF"/>
        </a:accent3>
        <a:accent4>
          <a:srgbClr val="004C6E"/>
        </a:accent4>
        <a:accent5>
          <a:srgbClr val="AFD8EF"/>
        </a:accent5>
        <a:accent6>
          <a:srgbClr val="D99B00"/>
        </a:accent6>
        <a:hlink>
          <a:srgbClr val="631D76"/>
        </a:hlink>
        <a:folHlink>
          <a:srgbClr val="0085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14">
        <a:dk1>
          <a:srgbClr val="005B82"/>
        </a:dk1>
        <a:lt1>
          <a:srgbClr val="FFFFFF"/>
        </a:lt1>
        <a:dk2>
          <a:srgbClr val="005B82"/>
        </a:dk2>
        <a:lt2>
          <a:srgbClr val="C7C2BA"/>
        </a:lt2>
        <a:accent1>
          <a:srgbClr val="3DB7E4"/>
        </a:accent1>
        <a:accent2>
          <a:srgbClr val="F0AB00"/>
        </a:accent2>
        <a:accent3>
          <a:srgbClr val="FFFFFF"/>
        </a:accent3>
        <a:accent4>
          <a:srgbClr val="004C6E"/>
        </a:accent4>
        <a:accent5>
          <a:srgbClr val="AFD8EF"/>
        </a:accent5>
        <a:accent6>
          <a:srgbClr val="D99B00"/>
        </a:accent6>
        <a:hlink>
          <a:srgbClr val="631D76"/>
        </a:hlink>
        <a:folHlink>
          <a:srgbClr val="0085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10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11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12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13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14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15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16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17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18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19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20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21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5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6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7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8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ppt/theme/themeOverride9.xml><?xml version="1.0" encoding="utf-8"?>
<a:themeOverride xmlns:a="http://schemas.openxmlformats.org/drawingml/2006/main">
  <a:clrScheme name="Custom 2">
    <a:dk1>
      <a:srgbClr val="005B82"/>
    </a:dk1>
    <a:lt1>
      <a:srgbClr val="FFFFFF"/>
    </a:lt1>
    <a:dk2>
      <a:srgbClr val="3CB6CE"/>
    </a:dk2>
    <a:lt2>
      <a:srgbClr val="FFFFFF"/>
    </a:lt2>
    <a:accent1>
      <a:srgbClr val="3CB6CE"/>
    </a:accent1>
    <a:accent2>
      <a:srgbClr val="F0AB00"/>
    </a:accent2>
    <a:accent3>
      <a:srgbClr val="A1C6CF"/>
    </a:accent3>
    <a:accent4>
      <a:srgbClr val="005B82"/>
    </a:accent4>
    <a:accent5>
      <a:srgbClr val="A1C6CF"/>
    </a:accent5>
    <a:accent6>
      <a:srgbClr val="3CB6CE"/>
    </a:accent6>
    <a:hlink>
      <a:srgbClr val="005B82"/>
    </a:hlink>
    <a:folHlink>
      <a:srgbClr val="005B8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1383</Words>
  <Application>Microsoft Office PowerPoint</Application>
  <PresentationFormat>On-screen Show (4:3)</PresentationFormat>
  <Paragraphs>166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LBB Blank Document Template PowerPoint</vt:lpstr>
      <vt:lpstr>Procuring Social Value  October 2014</vt:lpstr>
      <vt:lpstr>Agenda </vt:lpstr>
      <vt:lpstr>The Social Value Act 2012</vt:lpstr>
      <vt:lpstr>Social Value Act 2012</vt:lpstr>
      <vt:lpstr>What is Social Value?</vt:lpstr>
      <vt:lpstr>What is Social Benefit?</vt:lpstr>
      <vt:lpstr>Why does Social Value matter?</vt:lpstr>
      <vt:lpstr>Examples of Social Value</vt:lpstr>
      <vt:lpstr>Examples of Social Value Questions Asked</vt:lpstr>
      <vt:lpstr>Examples of Responses Received</vt:lpstr>
      <vt:lpstr>Examples of Responses Received</vt:lpstr>
      <vt:lpstr>Barnet’s Council Priorities</vt:lpstr>
      <vt:lpstr> What could we  be doing with existing contracts</vt:lpstr>
      <vt:lpstr>Tendering for Social Value</vt:lpstr>
      <vt:lpstr>Internal Stakeholder questions</vt:lpstr>
      <vt:lpstr>External Stakeholder questions</vt:lpstr>
      <vt:lpstr>Implementing Social Value in Procurements</vt:lpstr>
      <vt:lpstr>Social Value as Selection &amp; Award Criteria </vt:lpstr>
      <vt:lpstr>Social Value as  Performance Obligation</vt:lpstr>
      <vt:lpstr>Monitoring Social Value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Procuring   Social Value</dc:title>
  <dc:creator>Lowe, Susan</dc:creator>
  <cp:lastModifiedBy>Lowe, Susan</cp:lastModifiedBy>
  <cp:revision>18</cp:revision>
  <dcterms:created xsi:type="dcterms:W3CDTF">2014-09-23T13:19:44Z</dcterms:created>
  <dcterms:modified xsi:type="dcterms:W3CDTF">2014-10-30T12:20:23Z</dcterms:modified>
</cp:coreProperties>
</file>